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entation.xml" ContentType="application/vnd.openxmlformats-officedocument.presentationml.presentation.main+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7" r:id="rId3"/>
    <p:sldId id="260" r:id="rId4"/>
    <p:sldId id="271" r:id="rId5"/>
    <p:sldId id="270" r:id="rId6"/>
    <p:sldId id="269"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4D7A"/>
    <a:srgbClr val="E05370"/>
    <a:srgbClr val="005E8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17"/>
    <p:restoredTop sz="94690"/>
  </p:normalViewPr>
  <p:slideViewPr>
    <p:cSldViewPr snapToGrid="0" snapToObjects="1">
      <p:cViewPr varScale="1">
        <p:scale>
          <a:sx n="116" d="100"/>
          <a:sy n="116" d="100"/>
        </p:scale>
        <p:origin x="488"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571625"/>
            <a:ext cx="9144000" cy="2387600"/>
          </a:xfrm>
        </p:spPr>
        <p:txBody>
          <a:bodyPr anchor="b"/>
          <a:lstStyle>
            <a:lvl1pPr algn="ctr">
              <a:defRPr sz="6000">
                <a:solidFill>
                  <a:srgbClr val="484D7A"/>
                </a:solidFill>
                <a:latin typeface="Archive" charset="0"/>
                <a:ea typeface="Archive" charset="0"/>
                <a:cs typeface="Archive" charset="0"/>
              </a:defRPr>
            </a:lvl1pPr>
          </a:lstStyle>
          <a:p>
            <a:r>
              <a:rPr lang="fr-FR" dirty="0"/>
              <a:t>Cliquez et modifiez le titre</a:t>
            </a:r>
          </a:p>
        </p:txBody>
      </p:sp>
      <p:sp>
        <p:nvSpPr>
          <p:cNvPr id="3" name="Sous-titre 2"/>
          <p:cNvSpPr>
            <a:spLocks noGrp="1"/>
          </p:cNvSpPr>
          <p:nvPr>
            <p:ph type="subTitle" idx="1"/>
          </p:nvPr>
        </p:nvSpPr>
        <p:spPr>
          <a:xfrm>
            <a:off x="1524000" y="3959225"/>
            <a:ext cx="9144000" cy="1655762"/>
          </a:xfrm>
        </p:spPr>
        <p:txBody>
          <a:bodyPr/>
          <a:lstStyle>
            <a:lvl1pPr marL="0" indent="0" algn="ctr">
              <a:buNone/>
              <a:defRPr sz="2400">
                <a:latin typeface="Roboto" charset="0"/>
                <a:ea typeface="Roboto" charset="0"/>
                <a:cs typeface="Roboto"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fr-FR" dirty="0"/>
              <a:t>Cliquez pour modifier le style des sous-titres du masque</a:t>
            </a:r>
          </a:p>
        </p:txBody>
      </p:sp>
      <p:sp>
        <p:nvSpPr>
          <p:cNvPr id="8" name="Rectangle 7"/>
          <p:cNvSpPr/>
          <p:nvPr userDrawn="1"/>
        </p:nvSpPr>
        <p:spPr>
          <a:xfrm>
            <a:off x="4286251" y="6029327"/>
            <a:ext cx="3900488" cy="828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1800"/>
          </a:p>
        </p:txBody>
      </p:sp>
      <p:pic>
        <p:nvPicPr>
          <p:cNvPr id="5" name="Image 4" descr="Une image contenant assis&#10;&#10;Description générée automatiquement">
            <a:extLst>
              <a:ext uri="{FF2B5EF4-FFF2-40B4-BE49-F238E27FC236}">
                <a16:creationId xmlns:a16="http://schemas.microsoft.com/office/drawing/2014/main" id="{FD7D5C25-F166-44CF-8F72-E4D73B7E665C}"/>
              </a:ext>
            </a:extLst>
          </p:cNvPr>
          <p:cNvPicPr>
            <a:picLocks noChangeAspect="1"/>
          </p:cNvPicPr>
          <p:nvPr userDrawn="1"/>
        </p:nvPicPr>
        <p:blipFill>
          <a:blip r:embed="rId2"/>
          <a:stretch>
            <a:fillRect/>
          </a:stretch>
        </p:blipFill>
        <p:spPr>
          <a:xfrm>
            <a:off x="4072978" y="5748895"/>
            <a:ext cx="1464859" cy="1109107"/>
          </a:xfrm>
          <a:prstGeom prst="rect">
            <a:avLst/>
          </a:prstGeom>
        </p:spPr>
      </p:pic>
      <p:pic>
        <p:nvPicPr>
          <p:cNvPr id="11" name="Image 10" descr="Une image contenant signe&#10;&#10;Description générée automatiquement">
            <a:extLst>
              <a:ext uri="{FF2B5EF4-FFF2-40B4-BE49-F238E27FC236}">
                <a16:creationId xmlns:a16="http://schemas.microsoft.com/office/drawing/2014/main" id="{E621E388-5966-412A-A09C-1DF9F7D5960D}"/>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6654164" y="5748894"/>
            <a:ext cx="842011" cy="828675"/>
          </a:xfrm>
          <a:prstGeom prst="rect">
            <a:avLst/>
          </a:prstGeom>
        </p:spPr>
      </p:pic>
      <p:pic>
        <p:nvPicPr>
          <p:cNvPr id="7" name="Image 6">
            <a:extLst>
              <a:ext uri="{FF2B5EF4-FFF2-40B4-BE49-F238E27FC236}">
                <a16:creationId xmlns:a16="http://schemas.microsoft.com/office/drawing/2014/main" id="{746A235C-C8FC-4EA1-A3D3-63EFA00AB5A6}"/>
              </a:ext>
            </a:extLst>
          </p:cNvPr>
          <p:cNvPicPr>
            <a:picLocks noChangeAspect="1"/>
          </p:cNvPicPr>
          <p:nvPr userDrawn="1"/>
        </p:nvPicPr>
        <p:blipFill>
          <a:blip r:embed="rId4"/>
          <a:stretch>
            <a:fillRect/>
          </a:stretch>
        </p:blipFill>
        <p:spPr>
          <a:xfrm>
            <a:off x="0" y="6350"/>
            <a:ext cx="1584960" cy="1575816"/>
          </a:xfrm>
          <a:prstGeom prst="rect">
            <a:avLst/>
          </a:prstGeom>
        </p:spPr>
      </p:pic>
    </p:spTree>
    <p:extLst>
      <p:ext uri="{BB962C8B-B14F-4D97-AF65-F5344CB8AC3E}">
        <p14:creationId xmlns:p14="http://schemas.microsoft.com/office/powerpoint/2010/main" val="1527296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a:xfrm>
            <a:off x="838200" y="6356352"/>
            <a:ext cx="2743200" cy="365125"/>
          </a:xfrm>
          <a:prstGeom prst="rect">
            <a:avLst/>
          </a:prstGeom>
        </p:spPr>
        <p:txBody>
          <a:bodyPr/>
          <a:lstStyle/>
          <a:p>
            <a:fld id="{90C018D6-1A38-1649-872E-3EA967122464}" type="datetimeFigureOut">
              <a:rPr lang="fr-FR" smtClean="0"/>
              <a:t>20/09/2022</a:t>
            </a:fld>
            <a:endParaRPr lang="fr-FR"/>
          </a:p>
        </p:txBody>
      </p:sp>
      <p:sp>
        <p:nvSpPr>
          <p:cNvPr id="6" name="Espace réservé du numéro de diapositive 5"/>
          <p:cNvSpPr>
            <a:spLocks noGrp="1"/>
          </p:cNvSpPr>
          <p:nvPr>
            <p:ph type="sldNum" sz="quarter" idx="12"/>
          </p:nvPr>
        </p:nvSpPr>
        <p:spPr>
          <a:xfrm>
            <a:off x="8610600" y="6356352"/>
            <a:ext cx="2743200" cy="365125"/>
          </a:xfrm>
          <a:prstGeom prst="rect">
            <a:avLst/>
          </a:prstGeom>
        </p:spPr>
        <p:txBody>
          <a:bodyPr/>
          <a:lstStyle/>
          <a:p>
            <a:fld id="{F8AB9774-769C-BC4E-ACC9-9905440D35CD}" type="slidenum">
              <a:rPr lang="fr-FR" smtClean="0"/>
              <a:t>‹N°›</a:t>
            </a:fld>
            <a:endParaRPr lang="fr-FR"/>
          </a:p>
        </p:txBody>
      </p:sp>
    </p:spTree>
    <p:extLst>
      <p:ext uri="{BB962C8B-B14F-4D97-AF65-F5344CB8AC3E}">
        <p14:creationId xmlns:p14="http://schemas.microsoft.com/office/powerpoint/2010/main" val="934436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1" y="365125"/>
            <a:ext cx="2628900" cy="5811838"/>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838201"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a:xfrm>
            <a:off x="838200" y="6356352"/>
            <a:ext cx="2743200" cy="365125"/>
          </a:xfrm>
          <a:prstGeom prst="rect">
            <a:avLst/>
          </a:prstGeom>
        </p:spPr>
        <p:txBody>
          <a:bodyPr/>
          <a:lstStyle/>
          <a:p>
            <a:fld id="{90C018D6-1A38-1649-872E-3EA967122464}" type="datetimeFigureOut">
              <a:rPr lang="fr-FR" smtClean="0"/>
              <a:t>20/09/2022</a:t>
            </a:fld>
            <a:endParaRPr lang="fr-FR"/>
          </a:p>
        </p:txBody>
      </p:sp>
      <p:sp>
        <p:nvSpPr>
          <p:cNvPr id="5" name="Espace réservé du pied de page 4"/>
          <p:cNvSpPr>
            <a:spLocks noGrp="1"/>
          </p:cNvSpPr>
          <p:nvPr>
            <p:ph type="ftr" sz="quarter" idx="11"/>
          </p:nvPr>
        </p:nvSpPr>
        <p:spPr>
          <a:xfrm>
            <a:off x="4038600" y="6356352"/>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a:xfrm>
            <a:off x="8610600" y="6356352"/>
            <a:ext cx="2743200" cy="365125"/>
          </a:xfrm>
          <a:prstGeom prst="rect">
            <a:avLst/>
          </a:prstGeom>
        </p:spPr>
        <p:txBody>
          <a:bodyPr/>
          <a:lstStyle/>
          <a:p>
            <a:fld id="{F8AB9774-769C-BC4E-ACC9-9905440D35CD}" type="slidenum">
              <a:rPr lang="fr-FR" smtClean="0"/>
              <a:t>‹N°›</a:t>
            </a:fld>
            <a:endParaRPr lang="fr-FR"/>
          </a:p>
        </p:txBody>
      </p:sp>
    </p:spTree>
    <p:extLst>
      <p:ext uri="{BB962C8B-B14F-4D97-AF65-F5344CB8AC3E}">
        <p14:creationId xmlns:p14="http://schemas.microsoft.com/office/powerpoint/2010/main" val="522428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5" name="Image 4">
            <a:extLst>
              <a:ext uri="{FF2B5EF4-FFF2-40B4-BE49-F238E27FC236}">
                <a16:creationId xmlns:a16="http://schemas.microsoft.com/office/drawing/2014/main" id="{A6D978A2-785C-41EF-8FD7-4B11EBD9A936}"/>
              </a:ext>
            </a:extLst>
          </p:cNvPr>
          <p:cNvPicPr>
            <a:picLocks noChangeAspect="1"/>
          </p:cNvPicPr>
          <p:nvPr userDrawn="1"/>
        </p:nvPicPr>
        <p:blipFill>
          <a:blip r:embed="rId2"/>
          <a:stretch>
            <a:fillRect/>
          </a:stretch>
        </p:blipFill>
        <p:spPr>
          <a:xfrm>
            <a:off x="38100" y="34926"/>
            <a:ext cx="1333253" cy="1325562"/>
          </a:xfrm>
          <a:prstGeom prst="rect">
            <a:avLst/>
          </a:prstGeom>
        </p:spPr>
      </p:pic>
    </p:spTree>
    <p:extLst>
      <p:ext uri="{BB962C8B-B14F-4D97-AF65-F5344CB8AC3E}">
        <p14:creationId xmlns:p14="http://schemas.microsoft.com/office/powerpoint/2010/main" val="399805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1" y="1709740"/>
            <a:ext cx="10515600" cy="2852737"/>
          </a:xfrm>
        </p:spPr>
        <p:txBody>
          <a:bodyPr anchor="b"/>
          <a:lstStyle>
            <a:lvl1pPr>
              <a:defRPr sz="6000"/>
            </a:lvl1pPr>
          </a:lstStyle>
          <a:p>
            <a:r>
              <a:rPr lang="fr-FR"/>
              <a:t>Cliquez et modifiez le titre</a:t>
            </a:r>
          </a:p>
        </p:txBody>
      </p:sp>
      <p:sp>
        <p:nvSpPr>
          <p:cNvPr id="3" name="Espace réservé du texte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a:xfrm>
            <a:off x="838200" y="6356352"/>
            <a:ext cx="2743200" cy="365125"/>
          </a:xfrm>
          <a:prstGeom prst="rect">
            <a:avLst/>
          </a:prstGeom>
        </p:spPr>
        <p:txBody>
          <a:bodyPr/>
          <a:lstStyle/>
          <a:p>
            <a:fld id="{90C018D6-1A38-1649-872E-3EA967122464}" type="datetimeFigureOut">
              <a:rPr lang="fr-FR" smtClean="0"/>
              <a:t>20/09/2022</a:t>
            </a:fld>
            <a:endParaRPr lang="fr-FR"/>
          </a:p>
        </p:txBody>
      </p:sp>
      <p:sp>
        <p:nvSpPr>
          <p:cNvPr id="5" name="Espace réservé du pied de page 4"/>
          <p:cNvSpPr>
            <a:spLocks noGrp="1"/>
          </p:cNvSpPr>
          <p:nvPr>
            <p:ph type="ftr" sz="quarter" idx="11"/>
          </p:nvPr>
        </p:nvSpPr>
        <p:spPr>
          <a:xfrm>
            <a:off x="4032251" y="6040440"/>
            <a:ext cx="4114800" cy="365125"/>
          </a:xfrm>
          <a:prstGeom prst="rect">
            <a:avLst/>
          </a:prstGeom>
        </p:spPr>
        <p:txBody>
          <a:bodyPr/>
          <a:lstStyle/>
          <a:p>
            <a:endParaRPr lang="fr-FR" dirty="0"/>
          </a:p>
        </p:txBody>
      </p:sp>
      <p:sp>
        <p:nvSpPr>
          <p:cNvPr id="6" name="Espace réservé du numéro de diapositive 5"/>
          <p:cNvSpPr>
            <a:spLocks noGrp="1"/>
          </p:cNvSpPr>
          <p:nvPr>
            <p:ph type="sldNum" sz="quarter" idx="12"/>
          </p:nvPr>
        </p:nvSpPr>
        <p:spPr>
          <a:xfrm>
            <a:off x="8610600" y="6356352"/>
            <a:ext cx="2743200" cy="365125"/>
          </a:xfrm>
          <a:prstGeom prst="rect">
            <a:avLst/>
          </a:prstGeom>
        </p:spPr>
        <p:txBody>
          <a:bodyPr/>
          <a:lstStyle/>
          <a:p>
            <a:fld id="{F8AB9774-769C-BC4E-ACC9-9905440D35CD}" type="slidenum">
              <a:rPr lang="fr-FR" smtClean="0"/>
              <a:t>‹N°›</a:t>
            </a:fld>
            <a:endParaRPr lang="fr-FR"/>
          </a:p>
        </p:txBody>
      </p:sp>
    </p:spTree>
    <p:extLst>
      <p:ext uri="{BB962C8B-B14F-4D97-AF65-F5344CB8AC3E}">
        <p14:creationId xmlns:p14="http://schemas.microsoft.com/office/powerpoint/2010/main" val="61883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a:xfrm>
            <a:off x="838200" y="6356352"/>
            <a:ext cx="2743200" cy="365125"/>
          </a:xfrm>
          <a:prstGeom prst="rect">
            <a:avLst/>
          </a:prstGeom>
        </p:spPr>
        <p:txBody>
          <a:bodyPr/>
          <a:lstStyle/>
          <a:p>
            <a:fld id="{90C018D6-1A38-1649-872E-3EA967122464}" type="datetimeFigureOut">
              <a:rPr lang="fr-FR" smtClean="0"/>
              <a:t>20/09/2022</a:t>
            </a:fld>
            <a:endParaRPr lang="fr-FR"/>
          </a:p>
        </p:txBody>
      </p:sp>
      <p:sp>
        <p:nvSpPr>
          <p:cNvPr id="6" name="Espace réservé du pied de page 5"/>
          <p:cNvSpPr>
            <a:spLocks noGrp="1"/>
          </p:cNvSpPr>
          <p:nvPr>
            <p:ph type="ftr" sz="quarter" idx="11"/>
          </p:nvPr>
        </p:nvSpPr>
        <p:spPr>
          <a:xfrm>
            <a:off x="4038600" y="6356352"/>
            <a:ext cx="4114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8610600" y="6356352"/>
            <a:ext cx="2743200" cy="365125"/>
          </a:xfrm>
          <a:prstGeom prst="rect">
            <a:avLst/>
          </a:prstGeom>
        </p:spPr>
        <p:txBody>
          <a:bodyPr/>
          <a:lstStyle/>
          <a:p>
            <a:fld id="{F8AB9774-769C-BC4E-ACC9-9905440D35CD}" type="slidenum">
              <a:rPr lang="fr-FR" smtClean="0"/>
              <a:t>‹N°›</a:t>
            </a:fld>
            <a:endParaRPr lang="fr-FR"/>
          </a:p>
        </p:txBody>
      </p:sp>
    </p:spTree>
    <p:extLst>
      <p:ext uri="{BB962C8B-B14F-4D97-AF65-F5344CB8AC3E}">
        <p14:creationId xmlns:p14="http://schemas.microsoft.com/office/powerpoint/2010/main" val="696017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7"/>
            <a:ext cx="10515600" cy="1325563"/>
          </a:xfrm>
        </p:spPr>
        <p:txBody>
          <a:bodyPr/>
          <a:lstStyle/>
          <a:p>
            <a:r>
              <a:rPr lang="fr-FR"/>
              <a:t>Cliquez et modifiez le titre</a:t>
            </a:r>
          </a:p>
        </p:txBody>
      </p:sp>
      <p:sp>
        <p:nvSpPr>
          <p:cNvPr id="3" name="Espace réservé du texte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839789"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72201"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a:xfrm>
            <a:off x="838200" y="6356352"/>
            <a:ext cx="2743200" cy="365125"/>
          </a:xfrm>
          <a:prstGeom prst="rect">
            <a:avLst/>
          </a:prstGeom>
        </p:spPr>
        <p:txBody>
          <a:bodyPr/>
          <a:lstStyle/>
          <a:p>
            <a:fld id="{90C018D6-1A38-1649-872E-3EA967122464}" type="datetimeFigureOut">
              <a:rPr lang="fr-FR" smtClean="0"/>
              <a:t>20/09/2022</a:t>
            </a:fld>
            <a:endParaRPr lang="fr-FR"/>
          </a:p>
        </p:txBody>
      </p:sp>
      <p:sp>
        <p:nvSpPr>
          <p:cNvPr id="8" name="Espace réservé du pied de page 7"/>
          <p:cNvSpPr>
            <a:spLocks noGrp="1"/>
          </p:cNvSpPr>
          <p:nvPr>
            <p:ph type="ftr" sz="quarter" idx="11"/>
          </p:nvPr>
        </p:nvSpPr>
        <p:spPr>
          <a:xfrm>
            <a:off x="4038600" y="6356352"/>
            <a:ext cx="4114800" cy="365125"/>
          </a:xfrm>
          <a:prstGeom prst="rect">
            <a:avLst/>
          </a:prstGeom>
        </p:spPr>
        <p:txBody>
          <a:bodyPr/>
          <a:lstStyle/>
          <a:p>
            <a:endParaRPr lang="fr-FR"/>
          </a:p>
        </p:txBody>
      </p:sp>
      <p:sp>
        <p:nvSpPr>
          <p:cNvPr id="9" name="Espace réservé du numéro de diapositive 8"/>
          <p:cNvSpPr>
            <a:spLocks noGrp="1"/>
          </p:cNvSpPr>
          <p:nvPr>
            <p:ph type="sldNum" sz="quarter" idx="12"/>
          </p:nvPr>
        </p:nvSpPr>
        <p:spPr>
          <a:xfrm>
            <a:off x="8610600" y="6356352"/>
            <a:ext cx="2743200" cy="365125"/>
          </a:xfrm>
          <a:prstGeom prst="rect">
            <a:avLst/>
          </a:prstGeom>
        </p:spPr>
        <p:txBody>
          <a:bodyPr/>
          <a:lstStyle/>
          <a:p>
            <a:fld id="{F8AB9774-769C-BC4E-ACC9-9905440D35CD}" type="slidenum">
              <a:rPr lang="fr-FR" smtClean="0"/>
              <a:t>‹N°›</a:t>
            </a:fld>
            <a:endParaRPr lang="fr-FR"/>
          </a:p>
        </p:txBody>
      </p:sp>
    </p:spTree>
    <p:extLst>
      <p:ext uri="{BB962C8B-B14F-4D97-AF65-F5344CB8AC3E}">
        <p14:creationId xmlns:p14="http://schemas.microsoft.com/office/powerpoint/2010/main" val="614865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a:xfrm>
            <a:off x="838200" y="6356352"/>
            <a:ext cx="2743200" cy="365125"/>
          </a:xfrm>
          <a:prstGeom prst="rect">
            <a:avLst/>
          </a:prstGeom>
        </p:spPr>
        <p:txBody>
          <a:bodyPr/>
          <a:lstStyle/>
          <a:p>
            <a:fld id="{90C018D6-1A38-1649-872E-3EA967122464}" type="datetimeFigureOut">
              <a:rPr lang="fr-FR" smtClean="0"/>
              <a:t>20/09/2022</a:t>
            </a:fld>
            <a:endParaRPr lang="fr-FR"/>
          </a:p>
        </p:txBody>
      </p:sp>
      <p:sp>
        <p:nvSpPr>
          <p:cNvPr id="4" name="Espace réservé du pied de page 3"/>
          <p:cNvSpPr>
            <a:spLocks noGrp="1"/>
          </p:cNvSpPr>
          <p:nvPr>
            <p:ph type="ftr" sz="quarter" idx="11"/>
          </p:nvPr>
        </p:nvSpPr>
        <p:spPr>
          <a:xfrm>
            <a:off x="4038600" y="6356352"/>
            <a:ext cx="4114800" cy="365125"/>
          </a:xfrm>
          <a:prstGeom prst="rect">
            <a:avLst/>
          </a:prstGeom>
        </p:spPr>
        <p:txBody>
          <a:bodyPr/>
          <a:lstStyle/>
          <a:p>
            <a:endParaRPr lang="fr-FR"/>
          </a:p>
        </p:txBody>
      </p:sp>
      <p:sp>
        <p:nvSpPr>
          <p:cNvPr id="5" name="Espace réservé du numéro de diapositive 4"/>
          <p:cNvSpPr>
            <a:spLocks noGrp="1"/>
          </p:cNvSpPr>
          <p:nvPr>
            <p:ph type="sldNum" sz="quarter" idx="12"/>
          </p:nvPr>
        </p:nvSpPr>
        <p:spPr>
          <a:xfrm>
            <a:off x="8610600" y="6356352"/>
            <a:ext cx="2743200" cy="365125"/>
          </a:xfrm>
          <a:prstGeom prst="rect">
            <a:avLst/>
          </a:prstGeom>
        </p:spPr>
        <p:txBody>
          <a:bodyPr/>
          <a:lstStyle/>
          <a:p>
            <a:fld id="{F8AB9774-769C-BC4E-ACC9-9905440D35CD}" type="slidenum">
              <a:rPr lang="fr-FR" smtClean="0"/>
              <a:t>‹N°›</a:t>
            </a:fld>
            <a:endParaRPr lang="fr-FR"/>
          </a:p>
        </p:txBody>
      </p:sp>
    </p:spTree>
    <p:extLst>
      <p:ext uri="{BB962C8B-B14F-4D97-AF65-F5344CB8AC3E}">
        <p14:creationId xmlns:p14="http://schemas.microsoft.com/office/powerpoint/2010/main" val="348594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838200" y="6356352"/>
            <a:ext cx="2743200" cy="365125"/>
          </a:xfrm>
          <a:prstGeom prst="rect">
            <a:avLst/>
          </a:prstGeom>
        </p:spPr>
        <p:txBody>
          <a:bodyPr/>
          <a:lstStyle/>
          <a:p>
            <a:fld id="{90C018D6-1A38-1649-872E-3EA967122464}" type="datetimeFigureOut">
              <a:rPr lang="fr-FR" smtClean="0"/>
              <a:t>20/09/2022</a:t>
            </a:fld>
            <a:endParaRPr lang="fr-FR"/>
          </a:p>
        </p:txBody>
      </p:sp>
      <p:sp>
        <p:nvSpPr>
          <p:cNvPr id="3" name="Espace réservé du pied de page 2"/>
          <p:cNvSpPr>
            <a:spLocks noGrp="1"/>
          </p:cNvSpPr>
          <p:nvPr>
            <p:ph type="ftr" sz="quarter" idx="11"/>
          </p:nvPr>
        </p:nvSpPr>
        <p:spPr>
          <a:xfrm>
            <a:off x="4038600" y="6356352"/>
            <a:ext cx="4114800" cy="365125"/>
          </a:xfrm>
          <a:prstGeom prst="rect">
            <a:avLst/>
          </a:prstGeom>
        </p:spPr>
        <p:txBody>
          <a:bodyPr/>
          <a:lstStyle/>
          <a:p>
            <a:endParaRPr lang="fr-FR"/>
          </a:p>
        </p:txBody>
      </p:sp>
      <p:sp>
        <p:nvSpPr>
          <p:cNvPr id="4" name="Espace réservé du numéro de diapositive 3"/>
          <p:cNvSpPr>
            <a:spLocks noGrp="1"/>
          </p:cNvSpPr>
          <p:nvPr>
            <p:ph type="sldNum" sz="quarter" idx="12"/>
          </p:nvPr>
        </p:nvSpPr>
        <p:spPr>
          <a:xfrm>
            <a:off x="8610600" y="6356352"/>
            <a:ext cx="2743200" cy="365125"/>
          </a:xfrm>
          <a:prstGeom prst="rect">
            <a:avLst/>
          </a:prstGeom>
        </p:spPr>
        <p:txBody>
          <a:bodyPr/>
          <a:lstStyle/>
          <a:p>
            <a:fld id="{F8AB9774-769C-BC4E-ACC9-9905440D35CD}" type="slidenum">
              <a:rPr lang="fr-FR" smtClean="0"/>
              <a:t>‹N°›</a:t>
            </a:fld>
            <a:endParaRPr lang="fr-FR"/>
          </a:p>
        </p:txBody>
      </p:sp>
    </p:spTree>
    <p:extLst>
      <p:ext uri="{BB962C8B-B14F-4D97-AF65-F5344CB8AC3E}">
        <p14:creationId xmlns:p14="http://schemas.microsoft.com/office/powerpoint/2010/main" val="491347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Cliquez et modifiez le titre</a:t>
            </a:r>
          </a:p>
        </p:txBody>
      </p:sp>
      <p:sp>
        <p:nvSpPr>
          <p:cNvPr id="3" name="Espace réservé du contenu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a:t>Cliquez pour modifier les styles du texte du masque</a:t>
            </a:r>
          </a:p>
        </p:txBody>
      </p:sp>
      <p:sp>
        <p:nvSpPr>
          <p:cNvPr id="5" name="Espace réservé de la date 4"/>
          <p:cNvSpPr>
            <a:spLocks noGrp="1"/>
          </p:cNvSpPr>
          <p:nvPr>
            <p:ph type="dt" sz="half" idx="10"/>
          </p:nvPr>
        </p:nvSpPr>
        <p:spPr>
          <a:xfrm>
            <a:off x="838200" y="6356352"/>
            <a:ext cx="2743200" cy="365125"/>
          </a:xfrm>
          <a:prstGeom prst="rect">
            <a:avLst/>
          </a:prstGeom>
        </p:spPr>
        <p:txBody>
          <a:bodyPr/>
          <a:lstStyle/>
          <a:p>
            <a:fld id="{90C018D6-1A38-1649-872E-3EA967122464}" type="datetimeFigureOut">
              <a:rPr lang="fr-FR" smtClean="0"/>
              <a:t>20/09/2022</a:t>
            </a:fld>
            <a:endParaRPr lang="fr-FR"/>
          </a:p>
        </p:txBody>
      </p:sp>
      <p:sp>
        <p:nvSpPr>
          <p:cNvPr id="6" name="Espace réservé du pied de page 5"/>
          <p:cNvSpPr>
            <a:spLocks noGrp="1"/>
          </p:cNvSpPr>
          <p:nvPr>
            <p:ph type="ftr" sz="quarter" idx="11"/>
          </p:nvPr>
        </p:nvSpPr>
        <p:spPr>
          <a:xfrm>
            <a:off x="4038600" y="6356352"/>
            <a:ext cx="4114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8610600" y="6356352"/>
            <a:ext cx="2743200" cy="365125"/>
          </a:xfrm>
          <a:prstGeom prst="rect">
            <a:avLst/>
          </a:prstGeom>
        </p:spPr>
        <p:txBody>
          <a:bodyPr/>
          <a:lstStyle/>
          <a:p>
            <a:fld id="{F8AB9774-769C-BC4E-ACC9-9905440D35CD}" type="slidenum">
              <a:rPr lang="fr-FR" smtClean="0"/>
              <a:t>‹N°›</a:t>
            </a:fld>
            <a:endParaRPr lang="fr-FR"/>
          </a:p>
        </p:txBody>
      </p:sp>
    </p:spTree>
    <p:extLst>
      <p:ext uri="{BB962C8B-B14F-4D97-AF65-F5344CB8AC3E}">
        <p14:creationId xmlns:p14="http://schemas.microsoft.com/office/powerpoint/2010/main" val="998725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Cliquez et modifiez le titre</a:t>
            </a:r>
          </a:p>
        </p:txBody>
      </p:sp>
      <p:sp>
        <p:nvSpPr>
          <p:cNvPr id="3" name="Espace réservé pour une image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a:t>Cliquez pour modifier les styles du texte du masque</a:t>
            </a:r>
          </a:p>
        </p:txBody>
      </p:sp>
      <p:sp>
        <p:nvSpPr>
          <p:cNvPr id="5" name="Espace réservé de la date 4"/>
          <p:cNvSpPr>
            <a:spLocks noGrp="1"/>
          </p:cNvSpPr>
          <p:nvPr>
            <p:ph type="dt" sz="half" idx="10"/>
          </p:nvPr>
        </p:nvSpPr>
        <p:spPr>
          <a:xfrm>
            <a:off x="838200" y="6356352"/>
            <a:ext cx="2743200" cy="365125"/>
          </a:xfrm>
          <a:prstGeom prst="rect">
            <a:avLst/>
          </a:prstGeom>
        </p:spPr>
        <p:txBody>
          <a:bodyPr/>
          <a:lstStyle/>
          <a:p>
            <a:fld id="{90C018D6-1A38-1649-872E-3EA967122464}" type="datetimeFigureOut">
              <a:rPr lang="fr-FR" smtClean="0"/>
              <a:t>20/09/2022</a:t>
            </a:fld>
            <a:endParaRPr lang="fr-FR"/>
          </a:p>
        </p:txBody>
      </p:sp>
      <p:sp>
        <p:nvSpPr>
          <p:cNvPr id="6" name="Espace réservé du pied de page 5"/>
          <p:cNvSpPr>
            <a:spLocks noGrp="1"/>
          </p:cNvSpPr>
          <p:nvPr>
            <p:ph type="ftr" sz="quarter" idx="11"/>
          </p:nvPr>
        </p:nvSpPr>
        <p:spPr>
          <a:xfrm>
            <a:off x="4038600" y="6356352"/>
            <a:ext cx="4114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a:xfrm>
            <a:off x="8610600" y="6356352"/>
            <a:ext cx="2743200" cy="365125"/>
          </a:xfrm>
          <a:prstGeom prst="rect">
            <a:avLst/>
          </a:prstGeom>
        </p:spPr>
        <p:txBody>
          <a:bodyPr/>
          <a:lstStyle/>
          <a:p>
            <a:fld id="{F8AB9774-769C-BC4E-ACC9-9905440D35CD}" type="slidenum">
              <a:rPr lang="fr-FR" smtClean="0"/>
              <a:t>‹N°›</a:t>
            </a:fld>
            <a:endParaRPr lang="fr-FR"/>
          </a:p>
        </p:txBody>
      </p:sp>
    </p:spTree>
    <p:extLst>
      <p:ext uri="{BB962C8B-B14F-4D97-AF65-F5344CB8AC3E}">
        <p14:creationId xmlns:p14="http://schemas.microsoft.com/office/powerpoint/2010/main" val="850386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fr-FR" dirty="0"/>
              <a:t>Cliquez et modifiez le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8" name="Image 7"/>
          <p:cNvPicPr>
            <a:picLocks noChangeAspect="1"/>
          </p:cNvPicPr>
          <p:nvPr userDrawn="1"/>
        </p:nvPicPr>
        <p:blipFill>
          <a:blip r:embed="rId13"/>
          <a:srcRect/>
          <a:stretch/>
        </p:blipFill>
        <p:spPr>
          <a:xfrm>
            <a:off x="11125200" y="92507"/>
            <a:ext cx="722376" cy="725423"/>
          </a:xfrm>
          <a:prstGeom prst="rect">
            <a:avLst/>
          </a:prstGeom>
        </p:spPr>
      </p:pic>
    </p:spTree>
    <p:extLst>
      <p:ext uri="{BB962C8B-B14F-4D97-AF65-F5344CB8AC3E}">
        <p14:creationId xmlns:p14="http://schemas.microsoft.com/office/powerpoint/2010/main" val="1594316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4400" b="1" i="0" kern="1200">
          <a:solidFill>
            <a:srgbClr val="484D7A"/>
          </a:solidFill>
          <a:latin typeface="Roboto" charset="0"/>
          <a:ea typeface="Roboto" charset="0"/>
          <a:cs typeface="Roboto" charset="0"/>
        </a:defRPr>
      </a:lvl1pPr>
    </p:titleStyle>
    <p:bodyStyle>
      <a:lvl1pPr marL="228594" indent="-228594" algn="l" defTabSz="914377" rtl="0" eaLnBrk="1" latinLnBrk="0" hangingPunct="1">
        <a:lnSpc>
          <a:spcPct val="90000"/>
        </a:lnSpc>
        <a:spcBef>
          <a:spcPts val="1000"/>
        </a:spcBef>
        <a:buFont typeface="Arial"/>
        <a:buChar char="•"/>
        <a:defRPr sz="2800" kern="1200">
          <a:solidFill>
            <a:schemeClr val="tx1"/>
          </a:solidFill>
          <a:latin typeface="Roboto" charset="0"/>
          <a:ea typeface="Roboto" charset="0"/>
          <a:cs typeface="Roboto" charset="0"/>
        </a:defRPr>
      </a:lvl1pPr>
      <a:lvl2pPr marL="685783" indent="-228594" algn="l" defTabSz="914377" rtl="0" eaLnBrk="1" latinLnBrk="0" hangingPunct="1">
        <a:lnSpc>
          <a:spcPct val="90000"/>
        </a:lnSpc>
        <a:spcBef>
          <a:spcPts val="500"/>
        </a:spcBef>
        <a:buFont typeface="Arial"/>
        <a:buChar char="•"/>
        <a:defRPr sz="2400" kern="1200">
          <a:solidFill>
            <a:schemeClr val="tx1"/>
          </a:solidFill>
          <a:latin typeface="Roboto" charset="0"/>
          <a:ea typeface="Roboto" charset="0"/>
          <a:cs typeface="Roboto" charset="0"/>
        </a:defRPr>
      </a:lvl2pPr>
      <a:lvl3pPr marL="1142971" indent="-228594" algn="l" defTabSz="914377" rtl="0" eaLnBrk="1" latinLnBrk="0" hangingPunct="1">
        <a:lnSpc>
          <a:spcPct val="90000"/>
        </a:lnSpc>
        <a:spcBef>
          <a:spcPts val="500"/>
        </a:spcBef>
        <a:buFont typeface="Arial"/>
        <a:buChar char="•"/>
        <a:defRPr sz="2000" kern="1200">
          <a:solidFill>
            <a:schemeClr val="tx1"/>
          </a:solidFill>
          <a:latin typeface="Roboto" charset="0"/>
          <a:ea typeface="Roboto" charset="0"/>
          <a:cs typeface="Roboto" charset="0"/>
        </a:defRPr>
      </a:lvl3pPr>
      <a:lvl4pPr marL="1600160" indent="-228594" algn="l" defTabSz="914377" rtl="0" eaLnBrk="1" latinLnBrk="0" hangingPunct="1">
        <a:lnSpc>
          <a:spcPct val="90000"/>
        </a:lnSpc>
        <a:spcBef>
          <a:spcPts val="500"/>
        </a:spcBef>
        <a:buFont typeface="Arial"/>
        <a:buChar char="•"/>
        <a:defRPr sz="1800" kern="1200">
          <a:solidFill>
            <a:schemeClr val="tx1"/>
          </a:solidFill>
          <a:latin typeface="Roboto" charset="0"/>
          <a:ea typeface="Roboto" charset="0"/>
          <a:cs typeface="Roboto" charset="0"/>
        </a:defRPr>
      </a:lvl4pPr>
      <a:lvl5pPr marL="2057349" indent="-228594" algn="l" defTabSz="914377" rtl="0" eaLnBrk="1" latinLnBrk="0" hangingPunct="1">
        <a:lnSpc>
          <a:spcPct val="90000"/>
        </a:lnSpc>
        <a:spcBef>
          <a:spcPts val="500"/>
        </a:spcBef>
        <a:buFont typeface="Arial"/>
        <a:buChar char="•"/>
        <a:defRPr sz="1800" kern="1200">
          <a:solidFill>
            <a:schemeClr val="tx1"/>
          </a:solidFill>
          <a:latin typeface="Roboto" charset="0"/>
          <a:ea typeface="Roboto" charset="0"/>
          <a:cs typeface="Roboto" charset="0"/>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hyperlink" Target="https://gar.education.fr/etablissements-et-ecoles/le-gar-dans-les-ecoles/" TargetMode="External"/><Relationship Id="rId4" Type="http://schemas.openxmlformats.org/officeDocument/2006/relationships/hyperlink" Target="https://gar.education.fr/etablissements-et-ecoles/connaitre-les-etablissements-deploye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eduscol.education.fr/pid33469/acquerir-des-ressources-numeriques.html" TargetMode="External"/><Relationship Id="rId2" Type="http://schemas.openxmlformats.org/officeDocument/2006/relationships/hyperlink" Target="https://gar.education.fr/etablissements/choisir-des-ressources-compatibles/" TargetMode="External"/><Relationship Id="rId1" Type="http://schemas.openxmlformats.org/officeDocument/2006/relationships/slideLayout" Target="../slideLayouts/slideLayout2.xml"/><Relationship Id="rId5" Type="http://schemas.openxmlformats.org/officeDocument/2006/relationships/hyperlink" Target="https://eduscol.education.fr/1054/le-reseau-des-referents-academiques-pour-les-ressources-num&#233;riques" TargetMode="External"/><Relationship Id="rId4" Type="http://schemas.openxmlformats.org/officeDocument/2006/relationships/hyperlink" Target="https://gar.education.fr/fournisseurs-de-ressources/partenair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878014"/>
            <a:ext cx="9144000" cy="1724025"/>
          </a:xfrm>
        </p:spPr>
        <p:txBody>
          <a:bodyPr/>
          <a:lstStyle/>
          <a:p>
            <a:r>
              <a:rPr lang="fr-FR" dirty="0">
                <a:latin typeface="Marianne" panose="02000000000000000000" pitchFamily="50" charset="0"/>
              </a:rPr>
              <a:t>Le GAR</a:t>
            </a:r>
          </a:p>
        </p:txBody>
      </p:sp>
      <p:sp>
        <p:nvSpPr>
          <p:cNvPr id="3" name="Sous-titre 2"/>
          <p:cNvSpPr>
            <a:spLocks noGrp="1"/>
          </p:cNvSpPr>
          <p:nvPr>
            <p:ph type="subTitle" idx="1"/>
          </p:nvPr>
        </p:nvSpPr>
        <p:spPr>
          <a:xfrm>
            <a:off x="1524000" y="4130675"/>
            <a:ext cx="9144000" cy="1655762"/>
          </a:xfrm>
        </p:spPr>
        <p:txBody>
          <a:bodyPr>
            <a:normAutofit/>
          </a:bodyPr>
          <a:lstStyle/>
          <a:p>
            <a:r>
              <a:rPr lang="fr-FR" dirty="0">
                <a:latin typeface="Marianne" panose="02000000000000000000" pitchFamily="50" charset="0"/>
              </a:rPr>
              <a:t>Un service sécurisé d’accès aux ressources numériques</a:t>
            </a:r>
          </a:p>
          <a:p>
            <a:endParaRPr lang="fr-FR" dirty="0">
              <a:latin typeface="Marianne" panose="02000000000000000000" pitchFamily="50" charset="0"/>
            </a:endParaRPr>
          </a:p>
        </p:txBody>
      </p:sp>
    </p:spTree>
    <p:extLst>
      <p:ext uri="{BB962C8B-B14F-4D97-AF65-F5344CB8AC3E}">
        <p14:creationId xmlns:p14="http://schemas.microsoft.com/office/powerpoint/2010/main" val="1550348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27313" y="702849"/>
            <a:ext cx="10515600" cy="742950"/>
          </a:xfrm>
        </p:spPr>
        <p:txBody>
          <a:bodyPr/>
          <a:lstStyle/>
          <a:p>
            <a:r>
              <a:rPr lang="fr-FR" dirty="0"/>
              <a:t>Les grands principes du GAR</a:t>
            </a:r>
          </a:p>
        </p:txBody>
      </p:sp>
      <p:sp>
        <p:nvSpPr>
          <p:cNvPr id="3" name="Espace réservé du contenu 2"/>
          <p:cNvSpPr>
            <a:spLocks noGrp="1"/>
          </p:cNvSpPr>
          <p:nvPr>
            <p:ph idx="1"/>
          </p:nvPr>
        </p:nvSpPr>
        <p:spPr>
          <a:xfrm>
            <a:off x="341450" y="1559752"/>
            <a:ext cx="11701463" cy="4391025"/>
          </a:xfrm>
        </p:spPr>
        <p:txBody>
          <a:bodyPr>
            <a:normAutofit/>
          </a:bodyPr>
          <a:lstStyle/>
          <a:p>
            <a:r>
              <a:rPr lang="fr-FR" sz="2000" dirty="0">
                <a:latin typeface="Marianne" panose="02000000000000000000" pitchFamily="50" charset="0"/>
              </a:rPr>
              <a:t>Une solution proposée à titre gratuit aux établissements ou aux écoles pour accéder aux ressources numériques pour l’éducation via l’Espace Numérique de Travail (ENT)</a:t>
            </a:r>
          </a:p>
          <a:p>
            <a:r>
              <a:rPr lang="fr-FR" sz="2000" dirty="0">
                <a:latin typeface="Marianne" panose="02000000000000000000" pitchFamily="50" charset="0"/>
              </a:rPr>
              <a:t>Le GAR </a:t>
            </a:r>
            <a:r>
              <a:rPr lang="fr-FR" sz="2000" b="1" dirty="0">
                <a:latin typeface="Marianne" panose="02000000000000000000" pitchFamily="50" charset="0"/>
              </a:rPr>
              <a:t>simplifie</a:t>
            </a:r>
            <a:r>
              <a:rPr lang="fr-FR" sz="2000" dirty="0">
                <a:latin typeface="Marianne" panose="02000000000000000000" pitchFamily="50" charset="0"/>
              </a:rPr>
              <a:t> et </a:t>
            </a:r>
            <a:r>
              <a:rPr lang="fr-FR" sz="2000" b="1" dirty="0">
                <a:latin typeface="Marianne" panose="02000000000000000000" pitchFamily="50" charset="0"/>
              </a:rPr>
              <a:t>sécurise les accès aux ressources </a:t>
            </a:r>
            <a:r>
              <a:rPr lang="fr-FR" sz="2000" dirty="0">
                <a:latin typeface="Marianne" panose="02000000000000000000" pitchFamily="50" charset="0"/>
              </a:rPr>
              <a:t>des élèves, enseignants et autres personnels dans un cadre de confiance porté par le ministère</a:t>
            </a:r>
          </a:p>
        </p:txBody>
      </p:sp>
      <p:sp>
        <p:nvSpPr>
          <p:cNvPr id="5" name="Espace réservé du contenu 7"/>
          <p:cNvSpPr txBox="1"/>
          <p:nvPr/>
        </p:nvSpPr>
        <p:spPr>
          <a:xfrm>
            <a:off x="8655962" y="2993856"/>
            <a:ext cx="2600413" cy="2932419"/>
          </a:xfrm>
          <a:prstGeom prst="rect">
            <a:avLst/>
          </a:prstGeom>
          <a:solidFill>
            <a:srgbClr val="484D7A"/>
          </a:solidFill>
        </p:spPr>
        <p:txBody>
          <a:bodyPr vert="horz" lIns="270000" tIns="270000" rIns="270000" bIns="27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buNone/>
            </a:pPr>
            <a:r>
              <a:rPr lang="fr-FR" sz="1800" b="1" dirty="0">
                <a:solidFill>
                  <a:schemeClr val="bg1"/>
                </a:solidFill>
              </a:rPr>
              <a:t>OBJECTIFS</a:t>
            </a:r>
          </a:p>
          <a:p>
            <a:pPr fontAlgn="base">
              <a:buFont typeface="Wingdings" panose="05000000000000000000" pitchFamily="2" charset="2"/>
              <a:buChar char="è"/>
            </a:pPr>
            <a:r>
              <a:rPr lang="fr-FR" sz="1600" dirty="0">
                <a:solidFill>
                  <a:schemeClr val="bg1"/>
                </a:solidFill>
              </a:rPr>
              <a:t>Accompagner le développement des usages des ressources numériques.</a:t>
            </a:r>
          </a:p>
          <a:p>
            <a:pPr fontAlgn="base">
              <a:buFont typeface="Wingdings" panose="05000000000000000000" pitchFamily="2" charset="2"/>
              <a:buChar char="è"/>
            </a:pPr>
            <a:r>
              <a:rPr lang="fr-FR" sz="1600" dirty="0">
                <a:solidFill>
                  <a:schemeClr val="bg1"/>
                </a:solidFill>
              </a:rPr>
              <a:t> Garantir la protection des données à caractère personnel des élèves et des enseignants</a:t>
            </a:r>
            <a:r>
              <a:rPr lang="fr-FR" sz="1350" dirty="0">
                <a:solidFill>
                  <a:schemeClr val="bg1"/>
                </a:solidFill>
              </a:rPr>
              <a:t>.</a:t>
            </a:r>
          </a:p>
        </p:txBody>
      </p:sp>
      <p:pic>
        <p:nvPicPr>
          <p:cNvPr id="4" name="Image 3"/>
          <p:cNvPicPr>
            <a:picLocks noChangeAspect="1"/>
          </p:cNvPicPr>
          <p:nvPr/>
        </p:nvPicPr>
        <p:blipFill>
          <a:blip r:embed="rId2"/>
          <a:srcRect/>
          <a:stretch/>
        </p:blipFill>
        <p:spPr>
          <a:xfrm>
            <a:off x="829889" y="3271544"/>
            <a:ext cx="6077637" cy="3135562"/>
          </a:xfrm>
          <a:prstGeom prst="rect">
            <a:avLst/>
          </a:prstGeom>
        </p:spPr>
      </p:pic>
    </p:spTree>
    <p:extLst>
      <p:ext uri="{BB962C8B-B14F-4D97-AF65-F5344CB8AC3E}">
        <p14:creationId xmlns:p14="http://schemas.microsoft.com/office/powerpoint/2010/main" val="2118528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64712C-EB93-447E-8231-DF146C6B1E78}"/>
              </a:ext>
            </a:extLst>
          </p:cNvPr>
          <p:cNvSpPr>
            <a:spLocks noGrp="1"/>
          </p:cNvSpPr>
          <p:nvPr>
            <p:ph type="title"/>
          </p:nvPr>
        </p:nvSpPr>
        <p:spPr>
          <a:xfrm>
            <a:off x="1863172" y="544716"/>
            <a:ext cx="10139984" cy="1097530"/>
          </a:xfrm>
        </p:spPr>
        <p:txBody>
          <a:bodyPr/>
          <a:lstStyle/>
          <a:p>
            <a:r>
              <a:rPr lang="fr-FR" dirty="0">
                <a:latin typeface="Roboto" panose="02000000000000000000" pitchFamily="2" charset="0"/>
                <a:ea typeface="Roboto" panose="02000000000000000000" pitchFamily="2" charset="0"/>
              </a:rPr>
              <a:t>Quels</a:t>
            </a:r>
            <a:r>
              <a:rPr lang="fr-FR" b="1" dirty="0">
                <a:latin typeface="Roboto" panose="02000000000000000000" pitchFamily="2" charset="0"/>
                <a:ea typeface="Roboto" panose="02000000000000000000" pitchFamily="2" charset="0"/>
              </a:rPr>
              <a:t> bénéfices ?</a:t>
            </a:r>
          </a:p>
        </p:txBody>
      </p:sp>
      <p:sp>
        <p:nvSpPr>
          <p:cNvPr id="3" name="Espace réservé du contenu 2">
            <a:extLst>
              <a:ext uri="{FF2B5EF4-FFF2-40B4-BE49-F238E27FC236}">
                <a16:creationId xmlns:a16="http://schemas.microsoft.com/office/drawing/2014/main" id="{9709EA98-1A02-4CF8-ADA7-2766BE0BD49A}"/>
              </a:ext>
            </a:extLst>
          </p:cNvPr>
          <p:cNvSpPr>
            <a:spLocks noGrp="1"/>
          </p:cNvSpPr>
          <p:nvPr>
            <p:ph idx="1"/>
          </p:nvPr>
        </p:nvSpPr>
        <p:spPr>
          <a:xfrm>
            <a:off x="836970" y="1622323"/>
            <a:ext cx="6555659" cy="4916589"/>
          </a:xfrm>
        </p:spPr>
        <p:txBody>
          <a:bodyPr>
            <a:normAutofit/>
          </a:bodyPr>
          <a:lstStyle/>
          <a:p>
            <a:pPr lvl="0" fontAlgn="base">
              <a:lnSpc>
                <a:spcPct val="100000"/>
              </a:lnSpc>
            </a:pPr>
            <a:r>
              <a:rPr lang="fr-FR" sz="1800" b="1" dirty="0">
                <a:latin typeface="Marianne" panose="02000000000000000000" pitchFamily="50" charset="0"/>
              </a:rPr>
              <a:t>Facilite l’usage des ressources pédagogiques numériques </a:t>
            </a:r>
            <a:br>
              <a:rPr lang="fr-FR" sz="1800" b="1" dirty="0">
                <a:latin typeface="Marianne" panose="02000000000000000000" pitchFamily="50" charset="0"/>
              </a:rPr>
            </a:br>
            <a:r>
              <a:rPr lang="fr-FR" sz="1600" b="0" kern="0" dirty="0">
                <a:solidFill>
                  <a:schemeClr val="tx1"/>
                </a:solidFill>
                <a:effectLst>
                  <a:outerShdw sx="0" sy="0">
                    <a:srgbClr val="000000"/>
                  </a:outerShdw>
                </a:effectLst>
                <a:latin typeface="Marianne" panose="02000000000000000000" pitchFamily="50" charset="0"/>
                <a:cs typeface="Calibri" panose="020F0502020204030204" pitchFamily="34" charset="0"/>
              </a:rPr>
              <a:t>Le médiacentre </a:t>
            </a:r>
            <a:r>
              <a:rPr lang="fr-FR" sz="1600" kern="0" dirty="0">
                <a:effectLst>
                  <a:outerShdw sx="0" sy="0">
                    <a:srgbClr val="000000"/>
                  </a:outerShdw>
                </a:effectLst>
                <a:latin typeface="Marianne" panose="02000000000000000000" pitchFamily="50" charset="0"/>
                <a:cs typeface="Calibri" panose="020F0502020204030204" pitchFamily="34" charset="0"/>
              </a:rPr>
              <a:t>permet de visualiser</a:t>
            </a:r>
            <a:r>
              <a:rPr lang="fr-FR" sz="1600" b="0" kern="0" dirty="0">
                <a:solidFill>
                  <a:schemeClr val="tx1"/>
                </a:solidFill>
                <a:effectLst>
                  <a:outerShdw sx="0" sy="0">
                    <a:srgbClr val="000000"/>
                  </a:outerShdw>
                </a:effectLst>
                <a:latin typeface="Marianne" panose="02000000000000000000" pitchFamily="50" charset="0"/>
                <a:cs typeface="Calibri" panose="020F0502020204030204" pitchFamily="34" charset="0"/>
              </a:rPr>
              <a:t> l’ensemble des ressources avec une vignette et une description pour chacune. L’accès à ces ressources se fait depuis l’ENT sans autres identifiants de connexion.</a:t>
            </a:r>
            <a:endParaRPr lang="fr-FR" sz="1600" b="0" dirty="0">
              <a:latin typeface="Marianne" panose="02000000000000000000" pitchFamily="50" charset="0"/>
            </a:endParaRPr>
          </a:p>
          <a:p>
            <a:r>
              <a:rPr lang="fr-FR" sz="1800" b="1" dirty="0">
                <a:latin typeface="Marianne" panose="02000000000000000000" pitchFamily="50" charset="0"/>
              </a:rPr>
              <a:t>Protège les données à caractère personnel des enseignants, des élèves et des autres personnels de l’établissement ou l’école</a:t>
            </a:r>
            <a:r>
              <a:rPr lang="fr-FR" sz="1800" dirty="0">
                <a:latin typeface="Marianne" panose="02000000000000000000" pitchFamily="50" charset="0"/>
              </a:rPr>
              <a:t> </a:t>
            </a:r>
            <a:r>
              <a:rPr lang="fr-FR" sz="1600" dirty="0">
                <a:latin typeface="Marianne" panose="02000000000000000000" pitchFamily="50" charset="0"/>
              </a:rPr>
              <a:t>en respectant les principes de proportionnalité́  et de minimisation posés par la loi Informatique et Libertés et le RGPD. L’hébergement des données produites par les utilisateurs est également protégé par le GAR.</a:t>
            </a:r>
          </a:p>
          <a:p>
            <a:r>
              <a:rPr lang="fr-FR" sz="1800" b="1" dirty="0">
                <a:latin typeface="Marianne" panose="02000000000000000000" pitchFamily="50" charset="0"/>
              </a:rPr>
              <a:t>Propose une console unique d’affectation de tous les exemplaires numériques des ressources jusqu’à un niveau très fin </a:t>
            </a:r>
            <a:r>
              <a:rPr lang="fr-FR" sz="1800" dirty="0">
                <a:latin typeface="Marianne" panose="02000000000000000000" pitchFamily="50" charset="0"/>
              </a:rPr>
              <a:t>: </a:t>
            </a:r>
            <a:r>
              <a:rPr lang="fr-FR" sz="1600" dirty="0">
                <a:latin typeface="Marianne" panose="02000000000000000000" pitchFamily="50" charset="0"/>
              </a:rPr>
              <a:t>établissement ou école, classe, groupe, individu (élève, enseignant, autre). </a:t>
            </a:r>
            <a:endParaRPr lang="fr-FR" sz="1800" dirty="0">
              <a:latin typeface="Marianne" panose="02000000000000000000" pitchFamily="50" charset="0"/>
            </a:endParaRPr>
          </a:p>
          <a:p>
            <a:pPr lvl="0" fontAlgn="base"/>
            <a:r>
              <a:rPr lang="fr-FR" sz="1800" b="1" dirty="0">
                <a:latin typeface="Marianne" panose="02000000000000000000" pitchFamily="50" charset="0"/>
              </a:rPr>
              <a:t>Permet aux responsables d’affectation de suivre des statistiques agrégées de l’utilisation des ressources.</a:t>
            </a:r>
          </a:p>
          <a:p>
            <a:endParaRPr lang="fr-FR" sz="1200" dirty="0">
              <a:latin typeface="Marianne" panose="02000000000000000000" pitchFamily="50" charset="0"/>
            </a:endParaRPr>
          </a:p>
          <a:p>
            <a:endParaRPr lang="fr-FR" sz="1200" dirty="0">
              <a:latin typeface="Marianne" panose="02000000000000000000" pitchFamily="50" charset="0"/>
            </a:endParaRPr>
          </a:p>
          <a:p>
            <a:endParaRPr lang="fr-FR" sz="1200" dirty="0">
              <a:latin typeface="Marianne" panose="02000000000000000000" pitchFamily="50" charset="0"/>
            </a:endParaRPr>
          </a:p>
          <a:p>
            <a:endParaRPr lang="fr-FR" sz="1200" dirty="0">
              <a:latin typeface="Marianne" panose="02000000000000000000" pitchFamily="50" charset="0"/>
            </a:endParaRPr>
          </a:p>
          <a:p>
            <a:endParaRPr lang="fr-FR" sz="1200" dirty="0">
              <a:latin typeface="Marianne" panose="02000000000000000000" pitchFamily="50" charset="0"/>
            </a:endParaRPr>
          </a:p>
        </p:txBody>
      </p:sp>
      <p:pic>
        <p:nvPicPr>
          <p:cNvPr id="7" name="Image 6">
            <a:extLst>
              <a:ext uri="{FF2B5EF4-FFF2-40B4-BE49-F238E27FC236}">
                <a16:creationId xmlns:a16="http://schemas.microsoft.com/office/drawing/2014/main" id="{3EE6F785-A9D2-469D-A1D9-AC2F14ACDD37}"/>
              </a:ext>
            </a:extLst>
          </p:cNvPr>
          <p:cNvPicPr/>
          <p:nvPr/>
        </p:nvPicPr>
        <p:blipFill rotWithShape="1">
          <a:blip r:embed="rId2" cstate="print">
            <a:extLst>
              <a:ext uri="{28A0092B-C50C-407E-A947-70E740481C1C}">
                <a14:useLocalDpi xmlns:a14="http://schemas.microsoft.com/office/drawing/2010/main" val="0"/>
              </a:ext>
            </a:extLst>
          </a:blip>
          <a:srcRect l="14763"/>
          <a:stretch/>
        </p:blipFill>
        <p:spPr>
          <a:xfrm>
            <a:off x="7571623" y="1838172"/>
            <a:ext cx="3782177" cy="3028795"/>
          </a:xfrm>
          <a:prstGeom prst="rect">
            <a:avLst/>
          </a:prstGeom>
        </p:spPr>
      </p:pic>
      <p:sp>
        <p:nvSpPr>
          <p:cNvPr id="9" name="Espace réservé du numéro de diapositive 5">
            <a:extLst>
              <a:ext uri="{FF2B5EF4-FFF2-40B4-BE49-F238E27FC236}">
                <a16:creationId xmlns:a16="http://schemas.microsoft.com/office/drawing/2014/main" id="{58901424-B64C-4045-8CB4-B900349C05EE}"/>
              </a:ext>
            </a:extLst>
          </p:cNvPr>
          <p:cNvSpPr>
            <a:spLocks noGrp="1"/>
          </p:cNvSpPr>
          <p:nvPr>
            <p:ph type="sldNum" sz="quarter" idx="4294967295"/>
          </p:nvPr>
        </p:nvSpPr>
        <p:spPr>
          <a:xfrm>
            <a:off x="8610600" y="6356350"/>
            <a:ext cx="2743200" cy="365125"/>
          </a:xfrm>
          <a:prstGeom prst="rect">
            <a:avLst/>
          </a:prstGeom>
        </p:spPr>
        <p:txBody>
          <a:bodyPr/>
          <a:lstStyle/>
          <a:p>
            <a:fld id="{6AC94507-1239-43FD-AC77-1B4535E4F796}" type="slidenum">
              <a:rPr lang="fr-FR" smtClean="0"/>
              <a:t>3</a:t>
            </a:fld>
            <a:endParaRPr lang="fr-FR" dirty="0"/>
          </a:p>
        </p:txBody>
      </p:sp>
    </p:spTree>
    <p:extLst>
      <p:ext uri="{BB962C8B-B14F-4D97-AF65-F5344CB8AC3E}">
        <p14:creationId xmlns:p14="http://schemas.microsoft.com/office/powerpoint/2010/main" val="1209756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64712C-EB93-447E-8231-DF146C6B1E78}"/>
              </a:ext>
            </a:extLst>
          </p:cNvPr>
          <p:cNvSpPr>
            <a:spLocks noGrp="1"/>
          </p:cNvSpPr>
          <p:nvPr>
            <p:ph type="title"/>
          </p:nvPr>
        </p:nvSpPr>
        <p:spPr>
          <a:xfrm>
            <a:off x="1863172" y="544716"/>
            <a:ext cx="10139984" cy="1097530"/>
          </a:xfrm>
        </p:spPr>
        <p:txBody>
          <a:bodyPr/>
          <a:lstStyle/>
          <a:p>
            <a:r>
              <a:rPr lang="fr-FR" dirty="0">
                <a:latin typeface="Roboto" panose="02000000000000000000" pitchFamily="2" charset="0"/>
                <a:ea typeface="Roboto" panose="02000000000000000000" pitchFamily="2" charset="0"/>
              </a:rPr>
              <a:t>La solution ÉduGAR</a:t>
            </a:r>
            <a:endParaRPr lang="fr-FR" b="1" dirty="0">
              <a:latin typeface="Roboto" panose="02000000000000000000" pitchFamily="2" charset="0"/>
              <a:ea typeface="Roboto" panose="02000000000000000000" pitchFamily="2" charset="0"/>
            </a:endParaRPr>
          </a:p>
        </p:txBody>
      </p:sp>
      <p:sp>
        <p:nvSpPr>
          <p:cNvPr id="3" name="Espace réservé du contenu 2">
            <a:extLst>
              <a:ext uri="{FF2B5EF4-FFF2-40B4-BE49-F238E27FC236}">
                <a16:creationId xmlns:a16="http://schemas.microsoft.com/office/drawing/2014/main" id="{9709EA98-1A02-4CF8-ADA7-2766BE0BD49A}"/>
              </a:ext>
            </a:extLst>
          </p:cNvPr>
          <p:cNvSpPr>
            <a:spLocks noGrp="1"/>
          </p:cNvSpPr>
          <p:nvPr>
            <p:ph idx="1"/>
          </p:nvPr>
        </p:nvSpPr>
        <p:spPr>
          <a:xfrm>
            <a:off x="836970" y="1622323"/>
            <a:ext cx="10323720" cy="4916589"/>
          </a:xfrm>
        </p:spPr>
        <p:txBody>
          <a:bodyPr>
            <a:normAutofit/>
          </a:bodyPr>
          <a:lstStyle/>
          <a:p>
            <a:pPr>
              <a:spcAft>
                <a:spcPts val="800"/>
              </a:spcAft>
            </a:pPr>
            <a:r>
              <a:rPr lang="fr-FR" sz="1800" b="1" dirty="0">
                <a:effectLst/>
                <a:latin typeface="Marianne" panose="02000000000000000000" pitchFamily="50" charset="0"/>
                <a:ea typeface="Calibri" panose="020F0502020204030204" pitchFamily="34" charset="0"/>
                <a:cs typeface="Times New Roman" panose="02020603050405020304" pitchFamily="18" charset="0"/>
              </a:rPr>
              <a:t>Les territoires ne disposant pas encore d’un ENT déployé avec le GAR peuvent bénéficier de la solution ÉduGAR proposée à partir de la rentrée 2022 par le ministère. </a:t>
            </a:r>
          </a:p>
          <a:p>
            <a:pPr>
              <a:spcAft>
                <a:spcPts val="800"/>
              </a:spcAft>
            </a:pPr>
            <a:r>
              <a:rPr lang="fr-FR" sz="1800" dirty="0">
                <a:effectLst/>
                <a:latin typeface="Marianne" panose="02000000000000000000" pitchFamily="50" charset="0"/>
                <a:ea typeface="Calibri" panose="020F0502020204030204" pitchFamily="34" charset="0"/>
                <a:cs typeface="Times New Roman" panose="02020603050405020304" pitchFamily="18" charset="0"/>
              </a:rPr>
              <a:t>Cette solution </a:t>
            </a:r>
            <a:r>
              <a:rPr lang="fr-FR" sz="1800" dirty="0">
                <a:effectLst/>
                <a:latin typeface="Marianne" panose="02000000000000000000" pitchFamily="50" charset="0"/>
                <a:ea typeface="Times New Roman" panose="02020603050405020304" pitchFamily="18" charset="0"/>
                <a:cs typeface="Times New Roman" panose="02020603050405020304" pitchFamily="18" charset="0"/>
              </a:rPr>
              <a:t>permet d’accéder aux ressources numériques pour l’éducation avec un médiacentre ÉduGAR</a:t>
            </a:r>
            <a:r>
              <a:rPr lang="fr-FR" sz="1800" dirty="0">
                <a:effectLst/>
                <a:latin typeface="Marianne" panose="02000000000000000000" pitchFamily="50" charset="0"/>
                <a:ea typeface="Calibri" panose="020F0502020204030204" pitchFamily="34" charset="0"/>
                <a:cs typeface="Times New Roman" panose="02020603050405020304" pitchFamily="18" charset="0"/>
              </a:rPr>
              <a:t>. L’authentification au service se fera pour les élèves via </a:t>
            </a:r>
            <a:r>
              <a:rPr lang="fr-FR" sz="1800" dirty="0" err="1">
                <a:latin typeface="Marianne" panose="02000000000000000000" pitchFamily="50" charset="0"/>
                <a:ea typeface="Calibri" panose="020F0502020204030204" pitchFamily="34" charset="0"/>
                <a:cs typeface="Times New Roman" panose="02020603050405020304" pitchFamily="18" charset="0"/>
              </a:rPr>
              <a:t>Éduconnect</a:t>
            </a:r>
            <a:r>
              <a:rPr lang="fr-FR" sz="1800" dirty="0">
                <a:effectLst/>
                <a:latin typeface="Marianne" panose="02000000000000000000" pitchFamily="50" charset="0"/>
                <a:ea typeface="Calibri" panose="020F0502020204030204" pitchFamily="34" charset="0"/>
                <a:cs typeface="Times New Roman" panose="02020603050405020304" pitchFamily="18" charset="0"/>
              </a:rPr>
              <a:t>, et pour les enseignants et autres personnels via le guichet </a:t>
            </a:r>
            <a:r>
              <a:rPr lang="fr-FR" sz="1800" dirty="0">
                <a:latin typeface="Marianne" panose="02000000000000000000" pitchFamily="50" charset="0"/>
                <a:ea typeface="Calibri" panose="020F0502020204030204" pitchFamily="34" charset="0"/>
                <a:cs typeface="Times New Roman" panose="02020603050405020304" pitchFamily="18" charset="0"/>
              </a:rPr>
              <a:t>A</a:t>
            </a:r>
            <a:r>
              <a:rPr lang="fr-FR" sz="1800" dirty="0">
                <a:effectLst/>
                <a:latin typeface="Marianne" panose="02000000000000000000" pitchFamily="50" charset="0"/>
                <a:ea typeface="Calibri" panose="020F0502020204030204" pitchFamily="34" charset="0"/>
                <a:cs typeface="Times New Roman" panose="02020603050405020304" pitchFamily="18" charset="0"/>
              </a:rPr>
              <a:t>gents.</a:t>
            </a:r>
          </a:p>
          <a:p>
            <a:pPr>
              <a:spcAft>
                <a:spcPts val="800"/>
              </a:spcAft>
            </a:pPr>
            <a:r>
              <a:rPr lang="fr-FR" sz="1800" dirty="0">
                <a:effectLst/>
                <a:latin typeface="Marianne" panose="02000000000000000000" pitchFamily="50" charset="0"/>
                <a:ea typeface="Calibri" panose="020F0502020204030204" pitchFamily="34" charset="0"/>
                <a:cs typeface="Times New Roman" panose="02020603050405020304" pitchFamily="18" charset="0"/>
              </a:rPr>
              <a:t>La migration d’un projet académique ÉduGAR vers un projet ENT est possible </a:t>
            </a:r>
            <a:r>
              <a:rPr lang="fr-FR" sz="1800" dirty="0">
                <a:latin typeface="Marianne" panose="02000000000000000000" pitchFamily="50" charset="0"/>
                <a:ea typeface="Calibri" panose="020F0502020204030204" pitchFamily="34" charset="0"/>
                <a:cs typeface="Times New Roman" panose="02020603050405020304" pitchFamily="18" charset="0"/>
              </a:rPr>
              <a:t>si</a:t>
            </a:r>
            <a:r>
              <a:rPr lang="fr-FR" sz="1800" dirty="0">
                <a:effectLst/>
                <a:latin typeface="Marianne" panose="02000000000000000000" pitchFamily="50" charset="0"/>
                <a:ea typeface="Calibri" panose="020F0502020204030204" pitchFamily="34" charset="0"/>
                <a:cs typeface="Times New Roman" panose="02020603050405020304" pitchFamily="18" charset="0"/>
              </a:rPr>
              <a:t> l’académie et les collectivités concernées le demandent à l’équipe DNE GAR.  </a:t>
            </a:r>
          </a:p>
          <a:p>
            <a:pPr>
              <a:lnSpc>
                <a:spcPct val="107000"/>
              </a:lnSpc>
              <a:spcAft>
                <a:spcPts val="800"/>
              </a:spcAft>
            </a:pPr>
            <a:r>
              <a:rPr lang="fr-FR" sz="1800" dirty="0">
                <a:effectLst/>
                <a:latin typeface="Marianne" panose="02000000000000000000" pitchFamily="50" charset="0"/>
                <a:ea typeface="Calibri" panose="020F0502020204030204" pitchFamily="34" charset="0"/>
                <a:cs typeface="Times New Roman" panose="02020603050405020304" pitchFamily="18" charset="0"/>
              </a:rPr>
              <a:t>A </a:t>
            </a:r>
            <a:r>
              <a:rPr lang="fr-FR" sz="1800" dirty="0">
                <a:latin typeface="Marianne" panose="02000000000000000000" pitchFamily="50" charset="0"/>
                <a:ea typeface="Calibri" panose="020F0502020204030204" pitchFamily="34" charset="0"/>
                <a:cs typeface="Times New Roman" panose="02020603050405020304" pitchFamily="18" charset="0"/>
              </a:rPr>
              <a:t>partir de</a:t>
            </a:r>
            <a:r>
              <a:rPr lang="fr-FR" sz="1800" dirty="0">
                <a:effectLst/>
                <a:latin typeface="Marianne" panose="02000000000000000000" pitchFamily="50" charset="0"/>
                <a:ea typeface="Calibri" panose="020F0502020204030204" pitchFamily="34" charset="0"/>
                <a:cs typeface="Times New Roman" panose="02020603050405020304" pitchFamily="18" charset="0"/>
              </a:rPr>
              <a:t> la rentrée 2022, la solution ÉduGAR est déployée dans plus de </a:t>
            </a:r>
            <a:r>
              <a:rPr lang="fr-FR" sz="1800" dirty="0">
                <a:latin typeface="Marianne" panose="02000000000000000000" pitchFamily="50" charset="0"/>
                <a:ea typeface="Calibri" panose="020F0502020204030204" pitchFamily="34" charset="0"/>
                <a:cs typeface="Times New Roman" panose="02020603050405020304" pitchFamily="18" charset="0"/>
              </a:rPr>
              <a:t>2 000</a:t>
            </a:r>
            <a:r>
              <a:rPr lang="fr-FR" sz="1800" dirty="0">
                <a:effectLst/>
                <a:latin typeface="Marianne" panose="02000000000000000000" pitchFamily="50" charset="0"/>
                <a:ea typeface="Calibri" panose="020F0502020204030204" pitchFamily="34" charset="0"/>
                <a:cs typeface="Times New Roman" panose="02020603050405020304" pitchFamily="18" charset="0"/>
              </a:rPr>
              <a:t> écoles</a:t>
            </a:r>
            <a:r>
              <a:rPr lang="fr-FR" sz="1800" dirty="0">
                <a:latin typeface="Marianne" panose="02000000000000000000" pitchFamily="50" charset="0"/>
                <a:ea typeface="Calibri" panose="020F0502020204030204" pitchFamily="34" charset="0"/>
                <a:cs typeface="Times New Roman" panose="02020603050405020304" pitchFamily="18" charset="0"/>
              </a:rPr>
              <a:t>, prioritairement dans les Territoires Numériques </a:t>
            </a:r>
            <a:r>
              <a:rPr lang="fr-FR" sz="1800" dirty="0">
                <a:effectLst/>
                <a:latin typeface="Marianne" panose="02000000000000000000" pitchFamily="50" charset="0"/>
                <a:ea typeface="Calibri" panose="020F0502020204030204" pitchFamily="34" charset="0"/>
                <a:cs typeface="Times New Roman" panose="02020603050405020304" pitchFamily="18" charset="0"/>
              </a:rPr>
              <a:t>É</a:t>
            </a:r>
            <a:r>
              <a:rPr lang="fr-FR" sz="1800" dirty="0">
                <a:latin typeface="Marianne" panose="02000000000000000000" pitchFamily="50" charset="0"/>
                <a:ea typeface="Calibri" panose="020F0502020204030204" pitchFamily="34" charset="0"/>
                <a:cs typeface="Times New Roman" panose="02020603050405020304" pitchFamily="18" charset="0"/>
              </a:rPr>
              <a:t>ducatifs (TNE).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sz="1200" dirty="0">
              <a:latin typeface="Marianne" panose="02000000000000000000" pitchFamily="50" charset="0"/>
            </a:endParaRPr>
          </a:p>
          <a:p>
            <a:endParaRPr lang="fr-FR" sz="1200" dirty="0">
              <a:latin typeface="Marianne" panose="02000000000000000000" pitchFamily="50" charset="0"/>
            </a:endParaRPr>
          </a:p>
          <a:p>
            <a:endParaRPr lang="fr-FR" sz="1200" dirty="0">
              <a:latin typeface="Marianne" panose="02000000000000000000" pitchFamily="50" charset="0"/>
            </a:endParaRPr>
          </a:p>
          <a:p>
            <a:endParaRPr lang="fr-FR" sz="1200" dirty="0">
              <a:latin typeface="Marianne" panose="02000000000000000000" pitchFamily="50" charset="0"/>
            </a:endParaRPr>
          </a:p>
          <a:p>
            <a:endParaRPr lang="fr-FR" sz="1200" dirty="0">
              <a:latin typeface="Marianne" panose="02000000000000000000" pitchFamily="50" charset="0"/>
            </a:endParaRPr>
          </a:p>
        </p:txBody>
      </p:sp>
      <p:sp>
        <p:nvSpPr>
          <p:cNvPr id="9" name="Espace réservé du numéro de diapositive 5">
            <a:extLst>
              <a:ext uri="{FF2B5EF4-FFF2-40B4-BE49-F238E27FC236}">
                <a16:creationId xmlns:a16="http://schemas.microsoft.com/office/drawing/2014/main" id="{58901424-B64C-4045-8CB4-B900349C05EE}"/>
              </a:ext>
            </a:extLst>
          </p:cNvPr>
          <p:cNvSpPr>
            <a:spLocks noGrp="1"/>
          </p:cNvSpPr>
          <p:nvPr>
            <p:ph type="sldNum" sz="quarter" idx="4294967295"/>
          </p:nvPr>
        </p:nvSpPr>
        <p:spPr>
          <a:xfrm>
            <a:off x="8610600" y="6356350"/>
            <a:ext cx="2743200" cy="365125"/>
          </a:xfrm>
          <a:prstGeom prst="rect">
            <a:avLst/>
          </a:prstGeom>
        </p:spPr>
        <p:txBody>
          <a:bodyPr/>
          <a:lstStyle/>
          <a:p>
            <a:fld id="{6AC94507-1239-43FD-AC77-1B4535E4F796}" type="slidenum">
              <a:rPr lang="fr-FR" smtClean="0"/>
              <a:t>4</a:t>
            </a:fld>
            <a:endParaRPr lang="fr-FR" dirty="0"/>
          </a:p>
        </p:txBody>
      </p:sp>
    </p:spTree>
    <p:extLst>
      <p:ext uri="{BB962C8B-B14F-4D97-AF65-F5344CB8AC3E}">
        <p14:creationId xmlns:p14="http://schemas.microsoft.com/office/powerpoint/2010/main" val="4115887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56330" y="-70504"/>
            <a:ext cx="10515600" cy="1325563"/>
          </a:xfrm>
        </p:spPr>
        <p:txBody>
          <a:bodyPr/>
          <a:lstStyle/>
          <a:p>
            <a:r>
              <a:rPr lang="fr-FR">
                <a:latin typeface="Roboto" panose="02000000000000000000" pitchFamily="2" charset="0"/>
                <a:ea typeface="Roboto" panose="02000000000000000000" pitchFamily="2" charset="0"/>
              </a:rPr>
              <a:t>Déploiement</a:t>
            </a:r>
            <a:r>
              <a:rPr lang="fr-FR"/>
              <a:t> du GAR</a:t>
            </a:r>
            <a:endParaRPr lang="fr-FR" dirty="0"/>
          </a:p>
        </p:txBody>
      </p:sp>
      <p:sp>
        <p:nvSpPr>
          <p:cNvPr id="3" name="ZoneTexte 2"/>
          <p:cNvSpPr txBox="1"/>
          <p:nvPr/>
        </p:nvSpPr>
        <p:spPr>
          <a:xfrm>
            <a:off x="949418" y="1421500"/>
            <a:ext cx="10293164" cy="1077218"/>
          </a:xfrm>
          <a:prstGeom prst="rect">
            <a:avLst/>
          </a:prstGeom>
          <a:noFill/>
        </p:spPr>
        <p:txBody>
          <a:bodyPr wrap="square" rtlCol="0">
            <a:spAutoFit/>
          </a:bodyPr>
          <a:lstStyle/>
          <a:p>
            <a:pPr marL="285750" indent="-285750">
              <a:buFont typeface="Arial" panose="020B0604020202020204" pitchFamily="34" charset="0"/>
              <a:buChar char="•"/>
            </a:pPr>
            <a:r>
              <a:rPr lang="fr-FR" sz="1600" dirty="0">
                <a:latin typeface="Marianne" panose="02000000000000000000" pitchFamily="50" charset="0"/>
                <a:ea typeface="Roboto" panose="02000000000000000000" pitchFamily="2" charset="0"/>
              </a:rPr>
              <a:t>Le GAR, déployé depuis septembre 2017, est désormais en phase de généralisation sur tout le territoire.</a:t>
            </a:r>
          </a:p>
          <a:p>
            <a:pPr marL="285750" indent="-285750">
              <a:buFont typeface="Arial" panose="020B0604020202020204" pitchFamily="34" charset="0"/>
              <a:buChar char="•"/>
            </a:pPr>
            <a:endParaRPr lang="fr-FR" sz="1600" dirty="0">
              <a:latin typeface="Marianne" panose="02000000000000000000" pitchFamily="50" charset="0"/>
              <a:ea typeface="Roboto" panose="02000000000000000000" pitchFamily="2" charset="0"/>
            </a:endParaRPr>
          </a:p>
          <a:p>
            <a:pPr marL="285750" indent="-285750">
              <a:buFont typeface="Arial" panose="020B0604020202020204" pitchFamily="34" charset="0"/>
              <a:buChar char="•"/>
            </a:pPr>
            <a:r>
              <a:rPr lang="fr-FR" sz="1600" b="1" dirty="0">
                <a:latin typeface="Marianne" panose="02000000000000000000" pitchFamily="50" charset="0"/>
                <a:ea typeface="Roboto" panose="02000000000000000000" pitchFamily="2" charset="0"/>
              </a:rPr>
              <a:t>Pour la rentrée 2022, plus de 9 000 établissements et 12 000 écoles bénéficient d’un accès à leurs ressources numériques via le GAR ! </a:t>
            </a:r>
          </a:p>
        </p:txBody>
      </p:sp>
      <p:pic>
        <p:nvPicPr>
          <p:cNvPr id="5" name="Image 4">
            <a:extLst>
              <a:ext uri="{FF2B5EF4-FFF2-40B4-BE49-F238E27FC236}">
                <a16:creationId xmlns:a16="http://schemas.microsoft.com/office/drawing/2014/main" id="{CFAB9B88-F318-4F3D-9330-A0B7066D68B9}"/>
              </a:ext>
            </a:extLst>
          </p:cNvPr>
          <p:cNvPicPr>
            <a:picLocks noChangeAspect="1"/>
          </p:cNvPicPr>
          <p:nvPr/>
        </p:nvPicPr>
        <p:blipFill>
          <a:blip r:embed="rId2"/>
          <a:stretch>
            <a:fillRect/>
          </a:stretch>
        </p:blipFill>
        <p:spPr>
          <a:xfrm>
            <a:off x="458440" y="2932170"/>
            <a:ext cx="5643141" cy="3174267"/>
          </a:xfrm>
          <a:prstGeom prst="rect">
            <a:avLst/>
          </a:prstGeom>
        </p:spPr>
      </p:pic>
      <p:pic>
        <p:nvPicPr>
          <p:cNvPr id="7" name="Image 6">
            <a:extLst>
              <a:ext uri="{FF2B5EF4-FFF2-40B4-BE49-F238E27FC236}">
                <a16:creationId xmlns:a16="http://schemas.microsoft.com/office/drawing/2014/main" id="{79861971-12BD-4B48-97E7-B17A43F89461}"/>
              </a:ext>
            </a:extLst>
          </p:cNvPr>
          <p:cNvPicPr>
            <a:picLocks noChangeAspect="1"/>
          </p:cNvPicPr>
          <p:nvPr/>
        </p:nvPicPr>
        <p:blipFill>
          <a:blip r:embed="rId3"/>
          <a:stretch>
            <a:fillRect/>
          </a:stretch>
        </p:blipFill>
        <p:spPr>
          <a:xfrm>
            <a:off x="6220412" y="2932169"/>
            <a:ext cx="5643142" cy="3174267"/>
          </a:xfrm>
          <a:prstGeom prst="rect">
            <a:avLst/>
          </a:prstGeom>
        </p:spPr>
      </p:pic>
      <p:sp>
        <p:nvSpPr>
          <p:cNvPr id="13" name="ZoneTexte 12">
            <a:extLst>
              <a:ext uri="{FF2B5EF4-FFF2-40B4-BE49-F238E27FC236}">
                <a16:creationId xmlns:a16="http://schemas.microsoft.com/office/drawing/2014/main" id="{70289D8E-DE9D-4231-8F4D-CA2EC16AE844}"/>
              </a:ext>
            </a:extLst>
          </p:cNvPr>
          <p:cNvSpPr txBox="1"/>
          <p:nvPr/>
        </p:nvSpPr>
        <p:spPr>
          <a:xfrm>
            <a:off x="879169" y="6078223"/>
            <a:ext cx="5092420" cy="461665"/>
          </a:xfrm>
          <a:prstGeom prst="rect">
            <a:avLst/>
          </a:prstGeom>
          <a:noFill/>
        </p:spPr>
        <p:txBody>
          <a:bodyPr wrap="square" rtlCol="0">
            <a:spAutoFit/>
          </a:bodyPr>
          <a:lstStyle/>
          <a:p>
            <a:r>
              <a:rPr lang="fr-FR" sz="1200" dirty="0">
                <a:hlinkClick r:id="rId4"/>
              </a:rPr>
              <a:t>https://gar.education.fr/etablissements-et-ecoles/connaitre-les-etablissements-deployes/</a:t>
            </a:r>
            <a:endParaRPr lang="fr-FR" sz="1200" dirty="0"/>
          </a:p>
        </p:txBody>
      </p:sp>
      <p:sp>
        <p:nvSpPr>
          <p:cNvPr id="14" name="ZoneTexte 13">
            <a:extLst>
              <a:ext uri="{FF2B5EF4-FFF2-40B4-BE49-F238E27FC236}">
                <a16:creationId xmlns:a16="http://schemas.microsoft.com/office/drawing/2014/main" id="{ED39CD0C-9FE4-49E6-94F3-833E6B999EB9}"/>
              </a:ext>
            </a:extLst>
          </p:cNvPr>
          <p:cNvSpPr txBox="1"/>
          <p:nvPr/>
        </p:nvSpPr>
        <p:spPr>
          <a:xfrm>
            <a:off x="6641140" y="6106436"/>
            <a:ext cx="5092420" cy="276999"/>
          </a:xfrm>
          <a:prstGeom prst="rect">
            <a:avLst/>
          </a:prstGeom>
          <a:noFill/>
        </p:spPr>
        <p:txBody>
          <a:bodyPr wrap="square" rtlCol="0">
            <a:spAutoFit/>
          </a:bodyPr>
          <a:lstStyle/>
          <a:p>
            <a:r>
              <a:rPr lang="fr-FR" sz="1200" dirty="0">
                <a:hlinkClick r:id="rId5"/>
              </a:rPr>
              <a:t>https://gar.education.fr/etablissements-et-ecoles/le-gar-dans-les-ecoles/</a:t>
            </a:r>
            <a:r>
              <a:rPr lang="fr-FR" sz="1200" dirty="0"/>
              <a:t> </a:t>
            </a:r>
          </a:p>
        </p:txBody>
      </p:sp>
    </p:spTree>
    <p:extLst>
      <p:ext uri="{BB962C8B-B14F-4D97-AF65-F5344CB8AC3E}">
        <p14:creationId xmlns:p14="http://schemas.microsoft.com/office/powerpoint/2010/main" val="1662414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03611" y="0"/>
            <a:ext cx="10515600" cy="1325563"/>
          </a:xfrm>
        </p:spPr>
        <p:txBody>
          <a:bodyPr/>
          <a:lstStyle/>
          <a:p>
            <a:r>
              <a:rPr lang="fr-FR" dirty="0">
                <a:latin typeface="Roboto" panose="02000000000000000000" pitchFamily="2" charset="0"/>
                <a:ea typeface="Roboto" panose="02000000000000000000" pitchFamily="2" charset="0"/>
              </a:rPr>
              <a:t>Les ressources GAR</a:t>
            </a:r>
          </a:p>
        </p:txBody>
      </p:sp>
      <p:sp>
        <p:nvSpPr>
          <p:cNvPr id="4" name="Espace réservé du contenu 3"/>
          <p:cNvSpPr txBox="1">
            <a:spLocks noGrp="1"/>
          </p:cNvSpPr>
          <p:nvPr>
            <p:ph idx="1"/>
          </p:nvPr>
        </p:nvSpPr>
        <p:spPr>
          <a:xfrm>
            <a:off x="838200" y="1825625"/>
            <a:ext cx="10515600" cy="4258602"/>
          </a:xfrm>
          <a:prstGeom prst="rect">
            <a:avLst/>
          </a:prstGeom>
          <a:noFill/>
        </p:spPr>
        <p:txBody>
          <a:bodyPr wrap="square" rtlCol="0">
            <a:spAutoFit/>
          </a:bodyPr>
          <a:lstStyle/>
          <a:p>
            <a:r>
              <a:rPr lang="fr-FR" sz="1800" dirty="0">
                <a:latin typeface="Marianne" panose="02000000000000000000" pitchFamily="50" charset="0"/>
              </a:rPr>
              <a:t>Plus de 12 000 ressources gratuites ou payantes, dont les ressources institutionnelles, sont disponibles avec le GAR : les ressources de référence, dictionnaires et encyclopédies, les manuels numériques, les ressources d’enseignement multimédia, les ressources de production pédagogique, les ressources d'entraînement et d'accompagnement scolaire, les ressources d'orientation et les ressources de documentation (Presse…).</a:t>
            </a:r>
          </a:p>
          <a:p>
            <a:r>
              <a:rPr lang="fr-FR" sz="1800" dirty="0">
                <a:latin typeface="Marianne" panose="02000000000000000000" pitchFamily="50" charset="0"/>
              </a:rPr>
              <a:t>Plus de 1 500 ressources 1D déjà disponibles.</a:t>
            </a:r>
          </a:p>
          <a:p>
            <a:r>
              <a:rPr lang="fr-FR" sz="1800" dirty="0">
                <a:latin typeface="Marianne" panose="02000000000000000000" pitchFamily="50" charset="0"/>
              </a:rPr>
              <a:t>Pour plus d’informations :</a:t>
            </a:r>
          </a:p>
          <a:p>
            <a:pPr marL="0" lvl="0" indent="0">
              <a:buNone/>
            </a:pPr>
            <a:r>
              <a:rPr lang="fr-FR" sz="1400" i="1" u="sng" dirty="0">
                <a:latin typeface="Marianne" panose="02000000000000000000" pitchFamily="50" charset="0"/>
                <a:hlinkClick r:id="rId2"/>
              </a:rPr>
              <a:t>https://gar.education.fr/etablissements/choisir-des-ressources-compatibles/</a:t>
            </a:r>
            <a:endParaRPr lang="fr-FR" sz="1400" dirty="0">
              <a:latin typeface="Marianne" panose="02000000000000000000" pitchFamily="50" charset="0"/>
            </a:endParaRPr>
          </a:p>
          <a:p>
            <a:pPr marL="0" lvl="0" indent="0">
              <a:buNone/>
            </a:pPr>
            <a:r>
              <a:rPr lang="fr-FR" sz="1400" i="1" u="sng" dirty="0">
                <a:latin typeface="Marianne" panose="02000000000000000000" pitchFamily="50" charset="0"/>
                <a:hlinkClick r:id="rId3"/>
              </a:rPr>
              <a:t>https://eduscol.education.fr/pid33469/acquerir-des-ressources-numeriques.html</a:t>
            </a:r>
            <a:endParaRPr lang="fr-FR" sz="1400" dirty="0">
              <a:latin typeface="Marianne" panose="02000000000000000000" pitchFamily="50" charset="0"/>
            </a:endParaRPr>
          </a:p>
          <a:p>
            <a:pPr marL="0" lvl="0" indent="0">
              <a:buNone/>
            </a:pPr>
            <a:r>
              <a:rPr lang="fr-FR" sz="1400" i="1" u="sng" dirty="0">
                <a:latin typeface="Marianne" panose="02000000000000000000" pitchFamily="50" charset="0"/>
                <a:hlinkClick r:id="rId4"/>
              </a:rPr>
              <a:t>https://gar.education.fr/fournisseurs-de-ressources/partenaires/</a:t>
            </a:r>
            <a:endParaRPr lang="fr-FR" sz="1400" i="1" u="sng" dirty="0">
              <a:latin typeface="Marianne" panose="02000000000000000000" pitchFamily="50" charset="0"/>
            </a:endParaRPr>
          </a:p>
          <a:p>
            <a:pPr marL="0" indent="0">
              <a:buNone/>
            </a:pPr>
            <a:r>
              <a:rPr lang="fr-FR" sz="1400" i="1" u="sng" dirty="0">
                <a:latin typeface="Marianne" panose="02000000000000000000" pitchFamily="50" charset="0"/>
              </a:rPr>
              <a:t>Site académique</a:t>
            </a:r>
          </a:p>
          <a:p>
            <a:r>
              <a:rPr lang="fr-FR" sz="1800" dirty="0">
                <a:latin typeface="Marianne" panose="02000000000000000000" pitchFamily="50" charset="0"/>
              </a:rPr>
              <a:t>Pour des informations plus détaillées en académie adressez-vous à votre délégation académique au numérique (DANÉ) et à votre responsable académique pour les ressources numériques </a:t>
            </a:r>
            <a:r>
              <a:rPr lang="fr-FR" sz="1800" i="1" u="sng" dirty="0">
                <a:latin typeface="Marianne" panose="02000000000000000000" pitchFamily="50" charset="0"/>
                <a:hlinkClick r:id="rId5"/>
              </a:rPr>
              <a:t>https://eduscol.education.fr/1054/le-reseau-des-referents-academiques-pour-les-ressources-numériques</a:t>
            </a:r>
            <a:r>
              <a:rPr lang="fr-FR" sz="1800" dirty="0">
                <a:latin typeface="Marianne" panose="02000000000000000000" pitchFamily="50" charset="0"/>
              </a:rPr>
              <a:t> ,</a:t>
            </a:r>
            <a:r>
              <a:rPr lang="fr-FR" sz="1800" i="1" dirty="0">
                <a:latin typeface="Marianne" panose="02000000000000000000" pitchFamily="50" charset="0"/>
              </a:rPr>
              <a:t> </a:t>
            </a:r>
            <a:r>
              <a:rPr lang="fr-FR" sz="1800" dirty="0">
                <a:latin typeface="Marianne" panose="02000000000000000000" pitchFamily="50" charset="0"/>
              </a:rPr>
              <a:t>à votre IEN en charge du numérique.</a:t>
            </a:r>
          </a:p>
        </p:txBody>
      </p:sp>
    </p:spTree>
    <p:extLst>
      <p:ext uri="{BB962C8B-B14F-4D97-AF65-F5344CB8AC3E}">
        <p14:creationId xmlns:p14="http://schemas.microsoft.com/office/powerpoint/2010/main" val="252188142"/>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DCE6FB12F244145AC47B377B75DA558" ma:contentTypeVersion="15" ma:contentTypeDescription="Crée un document." ma:contentTypeScope="" ma:versionID="24b25ca47fac6164875c37f60f7a95f9">
  <xsd:schema xmlns:xsd="http://www.w3.org/2001/XMLSchema" xmlns:xs="http://www.w3.org/2001/XMLSchema" xmlns:p="http://schemas.microsoft.com/office/2006/metadata/properties" xmlns:ns2="0c7f7773-262d-404a-8406-587be965aa4e" xmlns:ns3="e8d10aff-da04-4318-8dcd-e3dc013589d3" targetNamespace="http://schemas.microsoft.com/office/2006/metadata/properties" ma:root="true" ma:fieldsID="a439976c52e7b7500eef64ef05ecce21" ns2:_="" ns3:_="">
    <xsd:import namespace="0c7f7773-262d-404a-8406-587be965aa4e"/>
    <xsd:import namespace="e8d10aff-da04-4318-8dcd-e3dc013589d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7f7773-262d-404a-8406-587be965aa4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alises d’images" ma:readOnly="false" ma:fieldId="{5cf76f15-5ced-4ddc-b409-7134ff3c332f}" ma:taxonomyMulti="true" ma:sspId="76098382-f3fc-44c5-8862-005b6955f997"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8d10aff-da04-4318-8dcd-e3dc013589d3"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TaxCatchAll" ma:index="21" nillable="true" ma:displayName="Taxonomy Catch All Column" ma:hidden="true" ma:list="{1efe90c8-6d3f-46cd-a2bf-781633ee1662}" ma:internalName="TaxCatchAll" ma:showField="CatchAllData" ma:web="e8d10aff-da04-4318-8dcd-e3dc013589d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c7f7773-262d-404a-8406-587be965aa4e">
      <Terms xmlns="http://schemas.microsoft.com/office/infopath/2007/PartnerControls"/>
    </lcf76f155ced4ddcb4097134ff3c332f>
    <TaxCatchAll xmlns="e8d10aff-da04-4318-8dcd-e3dc013589d3" xsi:nil="true"/>
  </documentManagement>
</p:properties>
</file>

<file path=customXml/itemProps1.xml><?xml version="1.0" encoding="utf-8"?>
<ds:datastoreItem xmlns:ds="http://schemas.openxmlformats.org/officeDocument/2006/customXml" ds:itemID="{3A3B92B0-D1E4-468E-AEF4-D33B4CF028ED}"/>
</file>

<file path=customXml/itemProps2.xml><?xml version="1.0" encoding="utf-8"?>
<ds:datastoreItem xmlns:ds="http://schemas.openxmlformats.org/officeDocument/2006/customXml" ds:itemID="{A389CD36-D7B5-4142-9EE0-D968374593EA}"/>
</file>

<file path=customXml/itemProps3.xml><?xml version="1.0" encoding="utf-8"?>
<ds:datastoreItem xmlns:ds="http://schemas.openxmlformats.org/officeDocument/2006/customXml" ds:itemID="{A07B6CEC-F4F2-4543-BF84-8CFFDE2BAD64}"/>
</file>

<file path=docProps/app.xml><?xml version="1.0" encoding="utf-8"?>
<Properties xmlns="http://schemas.openxmlformats.org/officeDocument/2006/extended-properties" xmlns:vt="http://schemas.openxmlformats.org/officeDocument/2006/docPropsVTypes">
  <Template>Office Theme</Template>
  <TotalTime>3975</TotalTime>
  <Words>590</Words>
  <Application>Microsoft Macintosh PowerPoint</Application>
  <PresentationFormat>Grand écran</PresentationFormat>
  <Paragraphs>41</Paragraphs>
  <Slides>6</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6</vt:i4>
      </vt:variant>
    </vt:vector>
  </HeadingPairs>
  <TitlesOfParts>
    <vt:vector size="13" baseType="lpstr">
      <vt:lpstr>Archive</vt:lpstr>
      <vt:lpstr>Arial</vt:lpstr>
      <vt:lpstr>Calibri</vt:lpstr>
      <vt:lpstr>Marianne</vt:lpstr>
      <vt:lpstr>Roboto</vt:lpstr>
      <vt:lpstr>Wingdings</vt:lpstr>
      <vt:lpstr>Thème Office</vt:lpstr>
      <vt:lpstr>Le GAR</vt:lpstr>
      <vt:lpstr>Les grands principes du GAR</vt:lpstr>
      <vt:lpstr>Quels bénéfices ?</vt:lpstr>
      <vt:lpstr>La solution ÉduGAR</vt:lpstr>
      <vt:lpstr>Déploiement du GAR</vt:lpstr>
      <vt:lpstr>Les ressources GAR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sramos@effios.fr</dc:creator>
  <cp:lastModifiedBy>Hajar EL AOUFIR</cp:lastModifiedBy>
  <cp:revision>47</cp:revision>
  <dcterms:created xsi:type="dcterms:W3CDTF">2018-04-20T07:45:33Z</dcterms:created>
  <dcterms:modified xsi:type="dcterms:W3CDTF">2022-09-20T14:18:20Z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0x010100DDCE6FB12F244145AC47B377B75DA558</vt:lpwstr>
  </property>
</Properties>
</file>